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0" r:id="rId1"/>
    <p:sldMasterId id="2147483652" r:id="rId2"/>
    <p:sldMasterId id="2147483666" r:id="rId3"/>
    <p:sldMasterId id="2147483936" r:id="rId4"/>
  </p:sldMasterIdLst>
  <p:sldIdLst>
    <p:sldId id="256" r:id="rId5"/>
    <p:sldId id="294" r:id="rId6"/>
    <p:sldId id="292" r:id="rId7"/>
    <p:sldId id="289" r:id="rId8"/>
    <p:sldId id="291" r:id="rId9"/>
    <p:sldId id="293" r:id="rId10"/>
    <p:sldId id="288" r:id="rId11"/>
    <p:sldId id="280" r:id="rId12"/>
    <p:sldId id="281" r:id="rId13"/>
    <p:sldId id="283" r:id="rId14"/>
    <p:sldId id="282" r:id="rId15"/>
    <p:sldId id="284" r:id="rId16"/>
    <p:sldId id="285" r:id="rId17"/>
    <p:sldId id="286" r:id="rId18"/>
    <p:sldId id="287" r:id="rId19"/>
  </p:sldIdLst>
  <p:sldSz cx="12192000" cy="6858000"/>
  <p:notesSz cx="6858000" cy="9144000"/>
  <p:embeddedFontLst>
    <p:embeddedFont>
      <p:font typeface="Open Sans" panose="020B0606030504020204" pitchFamily="34" charset="0"/>
      <p:regular r:id="rId20"/>
      <p:bold r:id="rId21"/>
    </p:embeddedFont>
    <p:embeddedFont>
      <p:font typeface="Open Sans Light" panose="020B0306030504020204" pitchFamily="34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6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70B9C-02C8-4BCE-9882-94928E571D94}" v="17" dt="2023-04-01T01:37:27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8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348"/>
      </p:cViewPr>
      <p:guideLst>
        <p:guide orient="horz" pos="2488"/>
        <p:guide pos="63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Stewart" userId="0df9a435-b4e7-4457-8c48-fed512a664cb" providerId="ADAL" clId="{44270B9C-02C8-4BCE-9882-94928E571D94}"/>
    <pc:docChg chg="custSel addSld modSld sldOrd">
      <pc:chgData name="Anthony Stewart" userId="0df9a435-b4e7-4457-8c48-fed512a664cb" providerId="ADAL" clId="{44270B9C-02C8-4BCE-9882-94928E571D94}" dt="2023-04-01T01:37:27.421" v="139"/>
      <pc:docMkLst>
        <pc:docMk/>
      </pc:docMkLst>
      <pc:sldChg chg="ord">
        <pc:chgData name="Anthony Stewart" userId="0df9a435-b4e7-4457-8c48-fed512a664cb" providerId="ADAL" clId="{44270B9C-02C8-4BCE-9882-94928E571D94}" dt="2023-04-01T01:36:34.210" v="131"/>
        <pc:sldMkLst>
          <pc:docMk/>
          <pc:sldMk cId="3345381193" sldId="289"/>
        </pc:sldMkLst>
      </pc:sldChg>
      <pc:sldChg chg="modAnim">
        <pc:chgData name="Anthony Stewart" userId="0df9a435-b4e7-4457-8c48-fed512a664cb" providerId="ADAL" clId="{44270B9C-02C8-4BCE-9882-94928E571D94}" dt="2023-04-01T01:37:27.421" v="139"/>
        <pc:sldMkLst>
          <pc:docMk/>
          <pc:sldMk cId="682661096" sldId="292"/>
        </pc:sldMkLst>
      </pc:sldChg>
      <pc:sldChg chg="addSp delSp modSp new mod ord modClrScheme chgLayout">
        <pc:chgData name="Anthony Stewart" userId="0df9a435-b4e7-4457-8c48-fed512a664cb" providerId="ADAL" clId="{44270B9C-02C8-4BCE-9882-94928E571D94}" dt="2023-04-01T01:36:30.154" v="129" actId="962"/>
        <pc:sldMkLst>
          <pc:docMk/>
          <pc:sldMk cId="219726625" sldId="294"/>
        </pc:sldMkLst>
        <pc:spChg chg="del">
          <ac:chgData name="Anthony Stewart" userId="0df9a435-b4e7-4457-8c48-fed512a664cb" providerId="ADAL" clId="{44270B9C-02C8-4BCE-9882-94928E571D94}" dt="2023-04-01T01:34:20.245" v="3" actId="700"/>
          <ac:spMkLst>
            <pc:docMk/>
            <pc:sldMk cId="219726625" sldId="294"/>
            <ac:spMk id="2" creationId="{6BA6F4B2-7E90-6219-CF9F-0250D97E2C92}"/>
          </ac:spMkLst>
        </pc:spChg>
        <pc:spChg chg="del mod ord">
          <ac:chgData name="Anthony Stewart" userId="0df9a435-b4e7-4457-8c48-fed512a664cb" providerId="ADAL" clId="{44270B9C-02C8-4BCE-9882-94928E571D94}" dt="2023-04-01T01:34:20.245" v="3" actId="700"/>
          <ac:spMkLst>
            <pc:docMk/>
            <pc:sldMk cId="219726625" sldId="294"/>
            <ac:spMk id="3" creationId="{50D13CC6-F70C-95AF-1A9D-2C708DFCF60D}"/>
          </ac:spMkLst>
        </pc:spChg>
        <pc:spChg chg="add mod ord">
          <ac:chgData name="Anthony Stewart" userId="0df9a435-b4e7-4457-8c48-fed512a664cb" providerId="ADAL" clId="{44270B9C-02C8-4BCE-9882-94928E571D94}" dt="2023-04-01T01:36:10.258" v="110" actId="20577"/>
          <ac:spMkLst>
            <pc:docMk/>
            <pc:sldMk cId="219726625" sldId="294"/>
            <ac:spMk id="4" creationId="{49D912C0-E24D-FE3D-81C9-C8B9E9B90C22}"/>
          </ac:spMkLst>
        </pc:spChg>
        <pc:spChg chg="add mod ord">
          <ac:chgData name="Anthony Stewart" userId="0df9a435-b4e7-4457-8c48-fed512a664cb" providerId="ADAL" clId="{44270B9C-02C8-4BCE-9882-94928E571D94}" dt="2023-04-01T01:36:15.014" v="125" actId="20577"/>
          <ac:spMkLst>
            <pc:docMk/>
            <pc:sldMk cId="219726625" sldId="294"/>
            <ac:spMk id="5" creationId="{009D7A42-7C9B-FB76-9332-A9130B0E35BC}"/>
          </ac:spMkLst>
        </pc:spChg>
        <pc:picChg chg="add mod">
          <ac:chgData name="Anthony Stewart" userId="0df9a435-b4e7-4457-8c48-fed512a664cb" providerId="ADAL" clId="{44270B9C-02C8-4BCE-9882-94928E571D94}" dt="2023-04-01T01:36:30.154" v="129" actId="962"/>
          <ac:picMkLst>
            <pc:docMk/>
            <pc:sldMk cId="219726625" sldId="294"/>
            <ac:picMk id="7" creationId="{99AB7521-9C6C-EEE8-4C37-CAEEF81C60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456"/>
            <a:ext cx="1828800" cy="923544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4" y="4113617"/>
            <a:ext cx="3045737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86793" y="958312"/>
            <a:ext cx="92964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F03DA-1B61-3040-A0D6-C632C2A01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586" y="6060814"/>
            <a:ext cx="6391313" cy="6708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198" y="5037561"/>
            <a:ext cx="1726042" cy="17814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534" y="5037561"/>
            <a:ext cx="1585812" cy="17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30153"/>
            <a:ext cx="1837321" cy="927847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9" y="4006085"/>
            <a:ext cx="3045737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0509" y="1061870"/>
            <a:ext cx="92964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9DDA01-CF77-A946-B46E-55A5378C6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640" y="6240128"/>
            <a:ext cx="5156488" cy="5412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198" y="5037561"/>
            <a:ext cx="1726042" cy="17814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534" y="5037561"/>
            <a:ext cx="1585812" cy="17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7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4" y="2320239"/>
            <a:ext cx="10929485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25BE7-99A7-CC4F-B9C6-D83F211C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5" y="6463659"/>
            <a:ext cx="3562852" cy="373954"/>
          </a:xfrm>
          <a:prstGeom prst="rect">
            <a:avLst/>
          </a:prstGeom>
        </p:spPr>
      </p:pic>
      <p:pic>
        <p:nvPicPr>
          <p:cNvPr id="11" name="Picture 10" descr="W Logo_Purple_2685_H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41570"/>
            <a:ext cx="824616" cy="416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9"/>
          <a:stretch/>
        </p:blipFill>
        <p:spPr>
          <a:xfrm>
            <a:off x="11511750" y="6243878"/>
            <a:ext cx="593619" cy="5342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73" y="6252712"/>
            <a:ext cx="636101" cy="5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8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7" name="Picture 6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325BE7-99A7-CC4F-B9C6-D83F211C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5" y="6463659"/>
            <a:ext cx="3562852" cy="373954"/>
          </a:xfrm>
          <a:prstGeom prst="rect">
            <a:avLst/>
          </a:prstGeom>
        </p:spPr>
      </p:pic>
      <p:pic>
        <p:nvPicPr>
          <p:cNvPr id="13" name="Picture 12" descr="W Logo_Purple_2685_H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41570"/>
            <a:ext cx="824616" cy="416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9"/>
          <a:stretch/>
        </p:blipFill>
        <p:spPr>
          <a:xfrm>
            <a:off x="11511750" y="6243878"/>
            <a:ext cx="593619" cy="5342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73" y="6252712"/>
            <a:ext cx="636101" cy="5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30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6" name="Picture 5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25BE7-99A7-CC4F-B9C6-D83F211C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5" y="6463659"/>
            <a:ext cx="3562852" cy="373954"/>
          </a:xfrm>
          <a:prstGeom prst="rect">
            <a:avLst/>
          </a:prstGeom>
        </p:spPr>
      </p:pic>
      <p:pic>
        <p:nvPicPr>
          <p:cNvPr id="11" name="Picture 10" descr="W Logo_Purple_2685_H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41570"/>
            <a:ext cx="824616" cy="4164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9"/>
          <a:stretch/>
        </p:blipFill>
        <p:spPr>
          <a:xfrm>
            <a:off x="11511750" y="6243878"/>
            <a:ext cx="593619" cy="5342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73" y="6252712"/>
            <a:ext cx="636101" cy="5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5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86793" y="958312"/>
            <a:ext cx="92964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933015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30153"/>
            <a:ext cx="1837321" cy="927847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9" y="4006085"/>
            <a:ext cx="3045737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0509" y="1061870"/>
            <a:ext cx="92964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9DDA01-CF77-A946-B46E-55A5378C6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640" y="6240128"/>
            <a:ext cx="5156488" cy="5412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198" y="5037561"/>
            <a:ext cx="1726042" cy="17814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534" y="5037561"/>
            <a:ext cx="1585812" cy="17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9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4" y="2320239"/>
            <a:ext cx="10929485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25BE7-99A7-CC4F-B9C6-D83F211C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5" y="6463659"/>
            <a:ext cx="3562852" cy="373954"/>
          </a:xfrm>
          <a:prstGeom prst="rect">
            <a:avLst/>
          </a:prstGeom>
        </p:spPr>
      </p:pic>
      <p:pic>
        <p:nvPicPr>
          <p:cNvPr id="11" name="Picture 10" descr="W Logo_Purple_2685_H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41570"/>
            <a:ext cx="824616" cy="416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9"/>
          <a:stretch/>
        </p:blipFill>
        <p:spPr>
          <a:xfrm>
            <a:off x="11511750" y="6243878"/>
            <a:ext cx="593619" cy="5342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73" y="6252712"/>
            <a:ext cx="636101" cy="5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40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7" name="Picture 6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325BE7-99A7-CC4F-B9C6-D83F211C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5" y="6463659"/>
            <a:ext cx="3562852" cy="373954"/>
          </a:xfrm>
          <a:prstGeom prst="rect">
            <a:avLst/>
          </a:prstGeom>
        </p:spPr>
      </p:pic>
      <p:pic>
        <p:nvPicPr>
          <p:cNvPr id="13" name="Picture 12" descr="W Logo_Purple_2685_H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41570"/>
            <a:ext cx="824616" cy="416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9"/>
          <a:stretch/>
        </p:blipFill>
        <p:spPr>
          <a:xfrm>
            <a:off x="11511750" y="6243878"/>
            <a:ext cx="593619" cy="5342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73" y="6252712"/>
            <a:ext cx="636101" cy="5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35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6" name="Picture 5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25BE7-99A7-CC4F-B9C6-D83F211C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5" y="6463659"/>
            <a:ext cx="3562852" cy="373954"/>
          </a:xfrm>
          <a:prstGeom prst="rect">
            <a:avLst/>
          </a:prstGeom>
        </p:spPr>
      </p:pic>
      <p:pic>
        <p:nvPicPr>
          <p:cNvPr id="11" name="Picture 10" descr="W Logo_Purple_2685_H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41570"/>
            <a:ext cx="824616" cy="4164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9"/>
          <a:stretch/>
        </p:blipFill>
        <p:spPr>
          <a:xfrm>
            <a:off x="11511750" y="6243878"/>
            <a:ext cx="593619" cy="5342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73" y="6252712"/>
            <a:ext cx="636101" cy="5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4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6860" y="2320239"/>
            <a:ext cx="11391700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6860" y="1730667"/>
            <a:ext cx="11391699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860" y="365069"/>
            <a:ext cx="11391699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A5EAD9-A04F-B642-ADCD-465363CD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92" y="6398640"/>
            <a:ext cx="3202888" cy="411004"/>
          </a:xfrm>
          <a:prstGeom prst="rect">
            <a:avLst/>
          </a:prstGeom>
        </p:spPr>
      </p:pic>
      <p:pic>
        <p:nvPicPr>
          <p:cNvPr id="11" name="Picture 10" descr="UW_W Logo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5" y="6385674"/>
            <a:ext cx="881741" cy="478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798" y="6275672"/>
            <a:ext cx="569523" cy="5897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733" y="6275672"/>
            <a:ext cx="531922" cy="5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4777" y="1736726"/>
            <a:ext cx="11083572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778" y="371511"/>
            <a:ext cx="11083572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A5EAD9-A04F-B642-ADCD-465363CD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92" y="6398640"/>
            <a:ext cx="3202888" cy="411004"/>
          </a:xfrm>
          <a:prstGeom prst="rect">
            <a:avLst/>
          </a:prstGeom>
        </p:spPr>
      </p:pic>
      <p:pic>
        <p:nvPicPr>
          <p:cNvPr id="17" name="Picture 16" descr="UW_W Logo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5" y="6385674"/>
            <a:ext cx="881741" cy="478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798" y="6275672"/>
            <a:ext cx="569523" cy="5897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733" y="6275672"/>
            <a:ext cx="531922" cy="5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564776" y="1736725"/>
            <a:ext cx="11153091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776" y="371511"/>
            <a:ext cx="11153091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A5EAD9-A04F-B642-ADCD-465363CD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92" y="6398640"/>
            <a:ext cx="3202888" cy="411004"/>
          </a:xfrm>
          <a:prstGeom prst="rect">
            <a:avLst/>
          </a:prstGeom>
        </p:spPr>
      </p:pic>
      <p:pic>
        <p:nvPicPr>
          <p:cNvPr id="18" name="Picture 17" descr="UW_W Logo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5" y="6385674"/>
            <a:ext cx="881741" cy="4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30153"/>
            <a:ext cx="1837321" cy="927847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9" y="4006085"/>
            <a:ext cx="3045737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0509" y="1061870"/>
            <a:ext cx="92964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9DDA01-CF77-A946-B46E-55A5378C6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640" y="6240128"/>
            <a:ext cx="5156488" cy="5412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198" y="5037561"/>
            <a:ext cx="1726042" cy="17814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534" y="5037561"/>
            <a:ext cx="1585812" cy="17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4" y="2320239"/>
            <a:ext cx="10929485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25BE7-99A7-CC4F-B9C6-D83F211C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5" y="6463659"/>
            <a:ext cx="3562852" cy="373954"/>
          </a:xfrm>
          <a:prstGeom prst="rect">
            <a:avLst/>
          </a:prstGeom>
        </p:spPr>
      </p:pic>
      <p:pic>
        <p:nvPicPr>
          <p:cNvPr id="11" name="Picture 10" descr="W Logo_Purple_2685_H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41570"/>
            <a:ext cx="824616" cy="416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9"/>
          <a:stretch/>
        </p:blipFill>
        <p:spPr>
          <a:xfrm>
            <a:off x="11511750" y="6243878"/>
            <a:ext cx="593619" cy="5342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73" y="6252712"/>
            <a:ext cx="636101" cy="5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7" name="Picture 6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325BE7-99A7-CC4F-B9C6-D83F211C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5" y="6463659"/>
            <a:ext cx="3562852" cy="373954"/>
          </a:xfrm>
          <a:prstGeom prst="rect">
            <a:avLst/>
          </a:prstGeom>
        </p:spPr>
      </p:pic>
      <p:pic>
        <p:nvPicPr>
          <p:cNvPr id="13" name="Picture 12" descr="W Logo_Purple_2685_H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41570"/>
            <a:ext cx="824616" cy="416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9"/>
          <a:stretch/>
        </p:blipFill>
        <p:spPr>
          <a:xfrm>
            <a:off x="11511750" y="6243878"/>
            <a:ext cx="593619" cy="5342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73" y="6252712"/>
            <a:ext cx="636101" cy="5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6" name="Picture 5" descr="Bar_RtAngle_7502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25BE7-99A7-CC4F-B9C6-D83F211C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5" y="6463659"/>
            <a:ext cx="3562852" cy="373954"/>
          </a:xfrm>
          <a:prstGeom prst="rect">
            <a:avLst/>
          </a:prstGeom>
        </p:spPr>
      </p:pic>
      <p:pic>
        <p:nvPicPr>
          <p:cNvPr id="11" name="Picture 10" descr="W Logo_Purple_2685_H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41570"/>
            <a:ext cx="824616" cy="4164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9"/>
          <a:stretch/>
        </p:blipFill>
        <p:spPr>
          <a:xfrm>
            <a:off x="11511750" y="6243878"/>
            <a:ext cx="593619" cy="5342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73" y="6252712"/>
            <a:ext cx="636101" cy="5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86793" y="958312"/>
            <a:ext cx="92964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967762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71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32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2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3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ducation.rstudio.com/learn/beginner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youtube.com/watch?v=xJyJlKbZFlc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/>
        </p:nvSpPr>
        <p:spPr>
          <a:xfrm>
            <a:off x="101900" y="4297679"/>
            <a:ext cx="11391700" cy="792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Intro to Coordinate Refence Systems (CRS)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Lidar Metadata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Introduction to LidR and RStudio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Accessing online help and documentations for LidR and RStudio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5168782-6CBD-4E3D-87CE-E42C6CCC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02" y="1239521"/>
            <a:ext cx="9296400" cy="2641600"/>
          </a:xfrm>
        </p:spPr>
        <p:txBody>
          <a:bodyPr/>
          <a:lstStyle/>
          <a:p>
            <a:r>
              <a:rPr lang="en-US" dirty="0"/>
              <a:t>ESRM 433 / SEFS 533</a:t>
            </a:r>
            <a:br>
              <a:rPr lang="en-US" dirty="0"/>
            </a:br>
            <a:r>
              <a:rPr lang="en-US" dirty="0"/>
              <a:t>LAB 2</a:t>
            </a:r>
          </a:p>
        </p:txBody>
      </p:sp>
    </p:spTree>
    <p:extLst>
      <p:ext uri="{BB962C8B-B14F-4D97-AF65-F5344CB8AC3E}">
        <p14:creationId xmlns:p14="http://schemas.microsoft.com/office/powerpoint/2010/main" val="272601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934C34-8BCB-466F-AF6C-0EB2C53606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" y="1736726"/>
            <a:ext cx="3076211" cy="4015497"/>
          </a:xfrm>
        </p:spPr>
        <p:txBody>
          <a:bodyPr/>
          <a:lstStyle/>
          <a:p>
            <a:r>
              <a:rPr lang="en-US" dirty="0"/>
              <a:t>Ground Returns </a:t>
            </a:r>
          </a:p>
          <a:p>
            <a:r>
              <a:rPr lang="en-US" dirty="0"/>
              <a:t>Lowest lidar returns</a:t>
            </a:r>
          </a:p>
          <a:p>
            <a:r>
              <a:rPr lang="en-US" dirty="0"/>
              <a:t>Trees and buildings are removed</a:t>
            </a:r>
          </a:p>
          <a:p>
            <a:r>
              <a:rPr lang="en-US" dirty="0" err="1"/>
              <a:t>Hillshade</a:t>
            </a:r>
            <a:r>
              <a:rPr lang="en-US" dirty="0"/>
              <a:t> adds a light direction to give definition to the points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E29A19-5915-4119-B925-BA908A57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371511"/>
            <a:ext cx="11312055" cy="991998"/>
          </a:xfrm>
        </p:spPr>
        <p:txBody>
          <a:bodyPr/>
          <a:lstStyle/>
          <a:p>
            <a:r>
              <a:rPr lang="en-US" dirty="0"/>
              <a:t>Digital Terrain</a:t>
            </a:r>
            <a:br>
              <a:rPr lang="en-US" dirty="0"/>
            </a:br>
            <a:r>
              <a:rPr lang="en-US" dirty="0"/>
              <a:t>Model </a:t>
            </a:r>
            <a:r>
              <a:rPr lang="en-US" dirty="0" err="1"/>
              <a:t>Hillshade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D8E89-FEEA-49B8-ACE2-E9ECC0A8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588" y="0"/>
            <a:ext cx="8404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8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931E5D-FE9B-4F0A-825B-B7363FE6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DTM vs DTM </a:t>
            </a:r>
            <a:r>
              <a:rPr lang="en-US" dirty="0" err="1"/>
              <a:t>hillshade</a:t>
            </a:r>
            <a:br>
              <a:rPr lang="en-US" dirty="0"/>
            </a:br>
            <a:r>
              <a:rPr lang="en-US" dirty="0"/>
              <a:t>more on this next lab…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A03BB-A197-4358-AA0A-D315A1EE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73" y="2109057"/>
            <a:ext cx="5216927" cy="397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78947-EAC8-4DB9-BEE7-8D4BF7254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12" y="2109057"/>
            <a:ext cx="5216928" cy="4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52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5B86FD-BEEC-4426-B205-F94942B132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3" y="1736726"/>
            <a:ext cx="5472441" cy="4015497"/>
          </a:xfrm>
        </p:spPr>
        <p:txBody>
          <a:bodyPr/>
          <a:lstStyle/>
          <a:p>
            <a:r>
              <a:rPr lang="en-US" dirty="0"/>
              <a:t>Produced by the acquisition company</a:t>
            </a:r>
          </a:p>
          <a:p>
            <a:r>
              <a:rPr lang="en-US" dirty="0"/>
              <a:t>Technical aspects 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Location and Area</a:t>
            </a:r>
          </a:p>
          <a:p>
            <a:pPr lvl="1"/>
            <a:r>
              <a:rPr lang="en-US" dirty="0"/>
              <a:t>Lidar scanner used and point density</a:t>
            </a:r>
          </a:p>
          <a:p>
            <a:pPr lvl="1"/>
            <a:r>
              <a:rPr lang="en-US" dirty="0"/>
              <a:t>Ground control </a:t>
            </a:r>
          </a:p>
          <a:p>
            <a:pPr lvl="1"/>
            <a:r>
              <a:rPr lang="en-US" dirty="0"/>
              <a:t>Projection information</a:t>
            </a:r>
          </a:p>
          <a:p>
            <a:pPr lvl="1"/>
            <a:r>
              <a:rPr lang="en-US" dirty="0"/>
              <a:t>More…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CDD755-7EB8-4D3E-BCA1-49EF56A6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3B750-D4DF-4D49-9E40-11D274EF96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54" y="157035"/>
            <a:ext cx="5194300" cy="65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08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42C286-387E-4262-B31E-76171E5125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3" y="1736726"/>
            <a:ext cx="4393811" cy="4015497"/>
          </a:xfrm>
        </p:spPr>
        <p:txBody>
          <a:bodyPr/>
          <a:lstStyle/>
          <a:p>
            <a:r>
              <a:rPr lang="en-US" dirty="0"/>
              <a:t>You are not expected to be fluent in R for this class</a:t>
            </a:r>
          </a:p>
          <a:p>
            <a:r>
              <a:rPr lang="en-US" dirty="0" err="1"/>
              <a:t>lidR</a:t>
            </a:r>
            <a:r>
              <a:rPr lang="en-US" dirty="0"/>
              <a:t> is a package for R that is built to deal with lidar data </a:t>
            </a:r>
          </a:p>
          <a:p>
            <a:r>
              <a:rPr lang="en-US" dirty="0"/>
              <a:t>Basic R tutorial you can run trough to get more comfortable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https://education.rstudio.com/learn/beginner/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B5B722-6C0C-41C7-AECB-10D9B5F7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and </a:t>
            </a:r>
            <a:r>
              <a:rPr lang="en-US" dirty="0" err="1"/>
              <a:t>lidR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82DD2-20B0-466D-AE96-DE03E260FD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25285" y="978938"/>
            <a:ext cx="6534468" cy="49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20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C488B5-59A8-4524-8DBF-13ECA9340C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3" y="1736726"/>
            <a:ext cx="5464140" cy="4015497"/>
          </a:xfrm>
        </p:spPr>
        <p:txBody>
          <a:bodyPr/>
          <a:lstStyle/>
          <a:p>
            <a:r>
              <a:rPr lang="en-US" dirty="0"/>
              <a:t>Forward Slash / vs Back Slash \</a:t>
            </a:r>
          </a:p>
          <a:p>
            <a:r>
              <a:rPr lang="en-US" dirty="0"/>
              <a:t>No spaces!</a:t>
            </a:r>
          </a:p>
          <a:p>
            <a:r>
              <a:rPr lang="en-US" dirty="0"/>
              <a:t>Quotation marks “”</a:t>
            </a:r>
          </a:p>
          <a:p>
            <a:r>
              <a:rPr lang="en-US" dirty="0"/>
              <a:t>Capitalization </a:t>
            </a:r>
            <a:r>
              <a:rPr lang="en-US" dirty="0" err="1"/>
              <a:t>MaTtERs</a:t>
            </a:r>
            <a:r>
              <a:rPr lang="en-US" dirty="0"/>
              <a:t>!</a:t>
            </a:r>
          </a:p>
          <a:p>
            <a:r>
              <a:rPr lang="en-US" dirty="0"/>
              <a:t>Ctrl + Enter to run a line of code</a:t>
            </a:r>
          </a:p>
          <a:p>
            <a:r>
              <a:rPr lang="en-US" dirty="0"/>
              <a:t>One wrong character will prevent your code from running!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ED9F8-7364-4C8A-83E4-EBD2B4B5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common issues</a:t>
            </a:r>
          </a:p>
        </p:txBody>
      </p:sp>
      <p:pic>
        <p:nvPicPr>
          <p:cNvPr id="2050" name="Picture 2" descr="Metaprime Examples: Is the Backslash on Slash's back black?">
            <a:extLst>
              <a:ext uri="{FF2B5EF4-FFF2-40B4-BE49-F238E27FC236}">
                <a16:creationId xmlns:a16="http://schemas.microsoft.com/office/drawing/2014/main" id="{7DB32CD1-60F3-4CE9-B9A5-4AB5BCE81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13" y="371511"/>
            <a:ext cx="5822950" cy="582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rward Slash - 5mile.digital">
            <a:extLst>
              <a:ext uri="{FF2B5EF4-FFF2-40B4-BE49-F238E27FC236}">
                <a16:creationId xmlns:a16="http://schemas.microsoft.com/office/drawing/2014/main" id="{D148A0C5-2B04-4146-9915-E3A58E3A3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13" y="4864100"/>
            <a:ext cx="2597597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87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AC3FD8-7131-4B7C-B8B7-489CE26F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rest we will head to RStudio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A379D1-E647-44A9-834C-F0A00E890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2795588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08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D7A42-7C9B-FB76-9332-A9130B0E35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latitude and longitude?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D912C0-E24D-FE3D-81C9-C8B9E9B9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where on Earth we are?</a:t>
            </a:r>
          </a:p>
        </p:txBody>
      </p:sp>
      <p:pic>
        <p:nvPicPr>
          <p:cNvPr id="7" name="Picture 6" descr="A picture containing hat&#10;&#10;Description automatically generated">
            <a:extLst>
              <a:ext uri="{FF2B5EF4-FFF2-40B4-BE49-F238E27FC236}">
                <a16:creationId xmlns:a16="http://schemas.microsoft.com/office/drawing/2014/main" id="{99AB7521-9C6C-EEE8-4C37-CAEEF81C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02" y="2703528"/>
            <a:ext cx="3074100" cy="304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6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EDB3C-1561-851E-75B7-92F5C7208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3" y="1736726"/>
            <a:ext cx="6476513" cy="4015497"/>
          </a:xfrm>
        </p:spPr>
        <p:txBody>
          <a:bodyPr/>
          <a:lstStyle/>
          <a:p>
            <a:r>
              <a:rPr lang="en-US" dirty="0"/>
              <a:t>No! – Well, kind of…</a:t>
            </a:r>
          </a:p>
          <a:p>
            <a:r>
              <a:rPr lang="en-US" dirty="0"/>
              <a:t>The Geoid Earth</a:t>
            </a:r>
          </a:p>
          <a:p>
            <a:r>
              <a:rPr lang="en-US" dirty="0"/>
              <a:t>This makes determining locations with coordinates difficult</a:t>
            </a:r>
          </a:p>
          <a:p>
            <a:r>
              <a:rPr lang="en-US" dirty="0"/>
              <a:t>We can approximate using an ellipsoid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out the field of geodesy https://en.wikipedia.org/wiki/Geodesy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D0DFB0-1425-2631-1C1A-1C044D89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Earth round?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430F1B-D10F-C90D-DA77-1977B2382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86" y="1576578"/>
            <a:ext cx="4738878" cy="4738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89367-D30A-91C0-4157-72581D0D8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07" y="3946017"/>
            <a:ext cx="1981244" cy="16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2613B-E5C1-4121-8D68-446A7F166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Geographic vs Projected</a:t>
            </a:r>
          </a:p>
          <a:p>
            <a:pPr lvl="1"/>
            <a:endParaRPr lang="en-US" dirty="0"/>
          </a:p>
          <a:p>
            <a:r>
              <a:rPr lang="en-US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Roboto"/>
                <a:cs typeface="Arial" panose="020B0604020202020204" pitchFamily="34" charset="0"/>
                <a:hlinkClick r:id="rId2"/>
              </a:rPr>
              <a:t>https://www.youtube.com/watch?v=xJyJlKbZFlc</a:t>
            </a:r>
            <a:r>
              <a:rPr lang="en-US" sz="1800" u="none" strike="noStrike" dirty="0">
                <a:effectLst/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 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042ED4-8E9C-4BBE-AF3F-692E67BE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Reference Systems </a:t>
            </a:r>
            <a:br>
              <a:rPr lang="en-US" dirty="0"/>
            </a:br>
            <a:r>
              <a:rPr lang="en-US" dirty="0"/>
              <a:t>(CRSs)</a:t>
            </a:r>
          </a:p>
        </p:txBody>
      </p:sp>
      <p:pic>
        <p:nvPicPr>
          <p:cNvPr id="2050" name="Picture 2" descr="Question about UTM zones in North America (more in comments)">
            <a:extLst>
              <a:ext uri="{FF2B5EF4-FFF2-40B4-BE49-F238E27FC236}">
                <a16:creationId xmlns:a16="http://schemas.microsoft.com/office/drawing/2014/main" id="{C6CA17F2-2F2B-44A2-88FD-4BA5E787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767" y="32657"/>
            <a:ext cx="5119007" cy="68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8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EDB3C-1561-851E-75B7-92F5C7208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3" y="1736726"/>
            <a:ext cx="6424506" cy="4015497"/>
          </a:xfrm>
        </p:spPr>
        <p:txBody>
          <a:bodyPr/>
          <a:lstStyle/>
          <a:p>
            <a:r>
              <a:rPr lang="en-US" dirty="0"/>
              <a:t>Where to put your latitude and longitude lines or the model ellipsoid </a:t>
            </a:r>
          </a:p>
          <a:p>
            <a:r>
              <a:rPr lang="en-US" dirty="0"/>
              <a:t>Datum</a:t>
            </a:r>
          </a:p>
          <a:p>
            <a:pPr lvl="1"/>
            <a:r>
              <a:rPr lang="en-US" dirty="0"/>
              <a:t>The reference point</a:t>
            </a:r>
          </a:p>
          <a:p>
            <a:pPr lvl="1"/>
            <a:r>
              <a:rPr lang="en-US" dirty="0"/>
              <a:t>Most common in North America</a:t>
            </a:r>
          </a:p>
          <a:p>
            <a:pPr lvl="1"/>
            <a:r>
              <a:rPr lang="en-US" dirty="0"/>
              <a:t>NAD27, NAD83, WGS 84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D0DFB0-1425-2631-1C1A-1C044D89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Coordinate System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5AA19E0-8162-E769-D2C9-7ED24E009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303579" y="2646997"/>
            <a:ext cx="24860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9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7AC60A-5FCF-1A07-3492-1C7ABA01D4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3" y="1736726"/>
            <a:ext cx="5497343" cy="4015497"/>
          </a:xfrm>
        </p:spPr>
        <p:txBody>
          <a:bodyPr/>
          <a:lstStyle/>
          <a:p>
            <a:r>
              <a:rPr lang="en-US" dirty="0"/>
              <a:t>How to draw a flat map in the location of the GCS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F0520A-344F-07E5-9FB2-7B860914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Coordinate System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EC5705B-2FC5-8017-161E-0EB82DB4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288" y="2492707"/>
            <a:ext cx="5104066" cy="25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2DF80-4987-40A9-85B5-382E28982E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DE630-CC12-4DA7-B30F-2E8C521C0C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44F3C4-79B7-4DB5-9C48-C56E17F4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DB7564-A72A-43B9-93EF-94096F7A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64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402C6A-74B2-4989-90CB-9880C7DB2E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647" y="1736726"/>
            <a:ext cx="3869854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Default: Washington State Plane South </a:t>
            </a:r>
          </a:p>
          <a:p>
            <a:pPr marL="0" indent="0">
              <a:buNone/>
            </a:pPr>
            <a:r>
              <a:rPr lang="en-US" dirty="0"/>
              <a:t>Downloadable from DNR</a:t>
            </a:r>
          </a:p>
          <a:p>
            <a:pPr lvl="1"/>
            <a:r>
              <a:rPr lang="en-US" dirty="0"/>
              <a:t>Digital Surface Model (DSM)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Digital Terrain Model (DTM)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DSM</a:t>
            </a:r>
          </a:p>
          <a:p>
            <a:pPr lvl="1"/>
            <a:r>
              <a:rPr lang="en-US" dirty="0"/>
              <a:t>DTM</a:t>
            </a:r>
          </a:p>
          <a:p>
            <a:pPr lvl="1"/>
            <a:r>
              <a:rPr lang="en-US" dirty="0"/>
              <a:t>Metadata</a:t>
            </a:r>
          </a:p>
          <a:p>
            <a:pPr lvl="1"/>
            <a:r>
              <a:rPr lang="en-US" dirty="0"/>
              <a:t>Point Cloud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C61798-9EEF-46CE-ACE1-9AF95BD0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DNR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0294D-F768-154F-59A5-925E2079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036" y="1072466"/>
            <a:ext cx="7419864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934C34-8BCB-466F-AF6C-0EB2C53606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" y="1736726"/>
            <a:ext cx="3076211" cy="4015497"/>
          </a:xfrm>
        </p:spPr>
        <p:txBody>
          <a:bodyPr/>
          <a:lstStyle/>
          <a:p>
            <a:r>
              <a:rPr lang="en-US" dirty="0"/>
              <a:t>First Returns </a:t>
            </a:r>
          </a:p>
          <a:p>
            <a:r>
              <a:rPr lang="en-US" dirty="0"/>
              <a:t>95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r>
              <a:rPr lang="en-US" dirty="0"/>
              <a:t>A “Blanket” </a:t>
            </a:r>
          </a:p>
          <a:p>
            <a:r>
              <a:rPr lang="en-US" dirty="0" err="1"/>
              <a:t>Hillshade</a:t>
            </a:r>
            <a:r>
              <a:rPr lang="en-US" dirty="0"/>
              <a:t> adds a light direction to give definition to the points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E29A19-5915-4119-B925-BA908A57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371511"/>
            <a:ext cx="2974612" cy="991998"/>
          </a:xfrm>
        </p:spPr>
        <p:txBody>
          <a:bodyPr/>
          <a:lstStyle/>
          <a:p>
            <a:r>
              <a:rPr lang="en-US" dirty="0"/>
              <a:t>Digital Surface Model </a:t>
            </a:r>
            <a:r>
              <a:rPr lang="en-US" dirty="0" err="1"/>
              <a:t>Hillshade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79A15-D94C-4D04-ADA2-C0E7F3E8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11" y="0"/>
            <a:ext cx="8620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55346"/>
      </p:ext>
    </p:extLst>
  </p:cSld>
  <p:clrMapOvr>
    <a:masterClrMapping/>
  </p:clrMapOvr>
</p:sld>
</file>

<file path=ppt/theme/theme1.xml><?xml version="1.0" encoding="utf-8"?>
<a:theme xmlns:a="http://schemas.openxmlformats.org/drawingml/2006/main" name="RSGAL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SGAL" id="{9576360A-22C9-40BB-9CDF-DFF3797780B2}" vid="{00691E3A-C16A-409F-9A04-96FE6280C26E}"/>
    </a:ext>
  </a:extLst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RSGAL</Template>
  <TotalTime>1802</TotalTime>
  <Words>376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Encode Sans Normal Black</vt:lpstr>
      <vt:lpstr>Open Sans Light</vt:lpstr>
      <vt:lpstr>Arial</vt:lpstr>
      <vt:lpstr>Open Sans</vt:lpstr>
      <vt:lpstr>Uni Sans Regular</vt:lpstr>
      <vt:lpstr>Lucida Grande</vt:lpstr>
      <vt:lpstr>RSGAL</vt:lpstr>
      <vt:lpstr>1_Custom Design</vt:lpstr>
      <vt:lpstr>2_Custom Design</vt:lpstr>
      <vt:lpstr>3_Custom Design</vt:lpstr>
      <vt:lpstr>ESRM 433 / SEFS 533 LAB 2</vt:lpstr>
      <vt:lpstr>How do we know where on Earth we are?</vt:lpstr>
      <vt:lpstr>Is the Earth round?</vt:lpstr>
      <vt:lpstr>Coordinate Reference Systems  (CRSs)</vt:lpstr>
      <vt:lpstr>Geographic Coordinate System</vt:lpstr>
      <vt:lpstr>Projected Coordinate System</vt:lpstr>
      <vt:lpstr>PowerPoint Presentation</vt:lpstr>
      <vt:lpstr>Back to the DNR</vt:lpstr>
      <vt:lpstr>Digital Surface Model Hillshade</vt:lpstr>
      <vt:lpstr>Digital Terrain Model Hillshade</vt:lpstr>
      <vt:lpstr>DTM vs DTM hillshade more on this next lab…</vt:lpstr>
      <vt:lpstr>Metadata</vt:lpstr>
      <vt:lpstr>RStudio and lidR</vt:lpstr>
      <vt:lpstr>R code common issues</vt:lpstr>
      <vt:lpstr>For the rest we will head to RStudio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ESRM 433 SEFS 533</dc:title>
  <dc:creator>Jonathan Batchelor</dc:creator>
  <cp:lastModifiedBy>Anthony Stewart</cp:lastModifiedBy>
  <cp:revision>30</cp:revision>
  <dcterms:created xsi:type="dcterms:W3CDTF">2019-03-13T04:46:32Z</dcterms:created>
  <dcterms:modified xsi:type="dcterms:W3CDTF">2023-04-01T01:37:32Z</dcterms:modified>
</cp:coreProperties>
</file>